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597" r:id="rId3"/>
    <p:sldId id="612" r:id="rId4"/>
    <p:sldId id="542" r:id="rId5"/>
    <p:sldId id="599" r:id="rId6"/>
    <p:sldId id="613" r:id="rId7"/>
    <p:sldId id="611" r:id="rId8"/>
    <p:sldId id="598" r:id="rId9"/>
    <p:sldId id="600" r:id="rId10"/>
    <p:sldId id="601" r:id="rId11"/>
    <p:sldId id="572" r:id="rId12"/>
    <p:sldId id="603" r:id="rId13"/>
    <p:sldId id="602" r:id="rId14"/>
    <p:sldId id="604" r:id="rId15"/>
    <p:sldId id="610" r:id="rId16"/>
    <p:sldId id="571" r:id="rId17"/>
    <p:sldId id="583" r:id="rId18"/>
    <p:sldId id="570" r:id="rId19"/>
    <p:sldId id="605" r:id="rId20"/>
    <p:sldId id="609" r:id="rId21"/>
    <p:sldId id="573" r:id="rId22"/>
    <p:sldId id="585" r:id="rId23"/>
    <p:sldId id="584" r:id="rId24"/>
    <p:sldId id="606" r:id="rId25"/>
    <p:sldId id="574" r:id="rId26"/>
    <p:sldId id="586" r:id="rId27"/>
    <p:sldId id="587" r:id="rId28"/>
    <p:sldId id="588" r:id="rId29"/>
    <p:sldId id="589" r:id="rId30"/>
    <p:sldId id="592" r:id="rId31"/>
    <p:sldId id="591" r:id="rId32"/>
    <p:sldId id="590" r:id="rId33"/>
    <p:sldId id="452" r:id="rId34"/>
    <p:sldId id="608" r:id="rId35"/>
    <p:sldId id="593" r:id="rId36"/>
    <p:sldId id="607" r:id="rId37"/>
    <p:sldId id="594" r:id="rId38"/>
    <p:sldId id="595" r:id="rId39"/>
    <p:sldId id="614" r:id="rId40"/>
    <p:sldId id="615" r:id="rId41"/>
    <p:sldId id="568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2A64E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1165" autoAdjust="0"/>
  </p:normalViewPr>
  <p:slideViewPr>
    <p:cSldViewPr>
      <p:cViewPr varScale="1">
        <p:scale>
          <a:sx n="87" d="100"/>
          <a:sy n="87" d="100"/>
        </p:scale>
        <p:origin x="48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8074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888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134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61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55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0020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2290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023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405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923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4977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52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204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012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4798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116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4688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7972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8554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2342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187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5034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5033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99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5673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351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350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584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8074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032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51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4849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0552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397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28.10.2022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emf"/><Relationship Id="rId5" Type="http://schemas.microsoft.com/office/2007/relationships/hdphoto" Target="../media/hdphoto1.wdp"/><Relationship Id="rId10" Type="http://schemas.openxmlformats.org/officeDocument/2006/relationships/image" Target="../media/image76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3" Type="http://schemas.openxmlformats.org/officeDocument/2006/relationships/image" Target="../media/image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45.png"/><Relationship Id="rId1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2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2060848"/>
            <a:ext cx="12192000" cy="2880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мы изучаем историю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нейронных сетей для поиска объектов</a:t>
            </a: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Поиск Особых Точек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C8F6F2-548D-4A3F-8704-EC7783A64DE7}"/>
                  </a:ext>
                </a:extLst>
              </p:cNvPr>
              <p:cNvSpPr/>
              <p:nvPr/>
            </p:nvSpPr>
            <p:spPr>
              <a:xfrm>
                <a:off x="10641552" y="2044878"/>
                <a:ext cx="1595331" cy="2778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…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  <a:cs typeface="Verdana" panose="020B0604030504040204" pitchFamily="34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C8F6F2-548D-4A3F-8704-EC7783A64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552" y="2044878"/>
                <a:ext cx="1595331" cy="27786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BED5B167-1860-4EE9-81D8-42B8D777B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479376" y="1709787"/>
            <a:ext cx="4315288" cy="428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8772FC4-6843-4276-8EF8-96AC587CFFAB}"/>
              </a:ext>
            </a:extLst>
          </p:cNvPr>
          <p:cNvSpPr/>
          <p:nvPr/>
        </p:nvSpPr>
        <p:spPr>
          <a:xfrm>
            <a:off x="3071664" y="430334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7AAF4E0-93F3-43AA-9A84-C477825E6C8C}"/>
              </a:ext>
            </a:extLst>
          </p:cNvPr>
          <p:cNvSpPr/>
          <p:nvPr/>
        </p:nvSpPr>
        <p:spPr>
          <a:xfrm>
            <a:off x="2505084" y="38525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B3EA4EA-4D72-405F-AD39-7F87A1815411}"/>
              </a:ext>
            </a:extLst>
          </p:cNvPr>
          <p:cNvSpPr/>
          <p:nvPr/>
        </p:nvSpPr>
        <p:spPr>
          <a:xfrm>
            <a:off x="2783632" y="39330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AE93B79-27A9-4D58-90E0-FFF7E21D5A01}"/>
              </a:ext>
            </a:extLst>
          </p:cNvPr>
          <p:cNvSpPr/>
          <p:nvPr/>
        </p:nvSpPr>
        <p:spPr>
          <a:xfrm>
            <a:off x="3035672" y="39330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0265BE8-4B2A-472F-8756-D83243A401FC}"/>
              </a:ext>
            </a:extLst>
          </p:cNvPr>
          <p:cNvSpPr/>
          <p:nvPr/>
        </p:nvSpPr>
        <p:spPr>
          <a:xfrm>
            <a:off x="3359696" y="386104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C1508BD-D44C-43A2-B646-9CF0878C9AAB}"/>
              </a:ext>
            </a:extLst>
          </p:cNvPr>
          <p:cNvSpPr/>
          <p:nvPr/>
        </p:nvSpPr>
        <p:spPr>
          <a:xfrm>
            <a:off x="2963664" y="40410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7539F829-6BAC-4AB5-B54D-9379649E68D3}"/>
              </a:ext>
            </a:extLst>
          </p:cNvPr>
          <p:cNvSpPr/>
          <p:nvPr/>
        </p:nvSpPr>
        <p:spPr>
          <a:xfrm>
            <a:off x="2639616" y="45451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E1E2DED-E031-49B5-9A34-4327E5984291}"/>
              </a:ext>
            </a:extLst>
          </p:cNvPr>
          <p:cNvSpPr/>
          <p:nvPr/>
        </p:nvSpPr>
        <p:spPr>
          <a:xfrm>
            <a:off x="3071664" y="45811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1AB0752-1133-43D1-9165-85A9F006DF42}"/>
              </a:ext>
            </a:extLst>
          </p:cNvPr>
          <p:cNvSpPr/>
          <p:nvPr/>
        </p:nvSpPr>
        <p:spPr>
          <a:xfrm>
            <a:off x="2855640" y="45091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F8F6E02B-41E3-4DD8-BB29-9CD806FD3565}"/>
              </a:ext>
            </a:extLst>
          </p:cNvPr>
          <p:cNvSpPr/>
          <p:nvPr/>
        </p:nvSpPr>
        <p:spPr>
          <a:xfrm>
            <a:off x="2963664" y="45451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9554EB4-0359-4193-8A2C-25953896C9C0}"/>
              </a:ext>
            </a:extLst>
          </p:cNvPr>
          <p:cNvSpPr/>
          <p:nvPr/>
        </p:nvSpPr>
        <p:spPr>
          <a:xfrm>
            <a:off x="2783632" y="45811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749FB7B-84E1-4843-8CC1-E5BA056DF426}"/>
              </a:ext>
            </a:extLst>
          </p:cNvPr>
          <p:cNvSpPr/>
          <p:nvPr/>
        </p:nvSpPr>
        <p:spPr>
          <a:xfrm>
            <a:off x="2936032" y="45811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5D9E47D-68E5-4DFF-BD50-E5E59ED1F177}"/>
              </a:ext>
            </a:extLst>
          </p:cNvPr>
          <p:cNvSpPr/>
          <p:nvPr/>
        </p:nvSpPr>
        <p:spPr>
          <a:xfrm>
            <a:off x="2279576" y="42930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60D2489-9451-4C06-81D6-CCDDB544C66E}"/>
              </a:ext>
            </a:extLst>
          </p:cNvPr>
          <p:cNvSpPr/>
          <p:nvPr/>
        </p:nvSpPr>
        <p:spPr>
          <a:xfrm>
            <a:off x="2279576" y="45811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FC008B1-E8F9-4772-8946-99660B2E807D}"/>
              </a:ext>
            </a:extLst>
          </p:cNvPr>
          <p:cNvSpPr/>
          <p:nvPr/>
        </p:nvSpPr>
        <p:spPr>
          <a:xfrm>
            <a:off x="2459608" y="47971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3B3A95D-A90F-4250-A1A8-7E064063E995}"/>
              </a:ext>
            </a:extLst>
          </p:cNvPr>
          <p:cNvSpPr/>
          <p:nvPr/>
        </p:nvSpPr>
        <p:spPr>
          <a:xfrm>
            <a:off x="2747640" y="48691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45A22B4D-23CF-417C-A4C8-C40C8A3657A3}"/>
              </a:ext>
            </a:extLst>
          </p:cNvPr>
          <p:cNvSpPr/>
          <p:nvPr/>
        </p:nvSpPr>
        <p:spPr>
          <a:xfrm>
            <a:off x="2927648" y="48691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09DD127-AF6F-45A0-9FF0-2592CBD0BFA9}"/>
              </a:ext>
            </a:extLst>
          </p:cNvPr>
          <p:cNvSpPr/>
          <p:nvPr/>
        </p:nvSpPr>
        <p:spPr>
          <a:xfrm>
            <a:off x="3071664" y="46891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4642879-8795-46E1-8D9B-D8B511CE9F16}"/>
              </a:ext>
            </a:extLst>
          </p:cNvPr>
          <p:cNvSpPr/>
          <p:nvPr/>
        </p:nvSpPr>
        <p:spPr>
          <a:xfrm>
            <a:off x="3323704" y="425710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483CAC3-EF3D-4817-B828-8CF2CBAB4332}"/>
              </a:ext>
            </a:extLst>
          </p:cNvPr>
          <p:cNvSpPr/>
          <p:nvPr/>
        </p:nvSpPr>
        <p:spPr>
          <a:xfrm>
            <a:off x="3179688" y="44731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4BB173-6A63-42B9-93BB-8A06BFE13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565" y="1988841"/>
            <a:ext cx="5746948" cy="3232658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3AB8C83-BF57-4E05-A56F-1E68217C3CE3}"/>
              </a:ext>
            </a:extLst>
          </p:cNvPr>
          <p:cNvSpPr/>
          <p:nvPr/>
        </p:nvSpPr>
        <p:spPr>
          <a:xfrm>
            <a:off x="6168028" y="2427908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798601E-028F-4522-8B14-D540F7C6D879}"/>
              </a:ext>
            </a:extLst>
          </p:cNvPr>
          <p:cNvSpPr/>
          <p:nvPr/>
        </p:nvSpPr>
        <p:spPr>
          <a:xfrm>
            <a:off x="5376255" y="3291103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F69E336E-7239-4709-BA32-F377FD888954}"/>
              </a:ext>
            </a:extLst>
          </p:cNvPr>
          <p:cNvSpPr/>
          <p:nvPr/>
        </p:nvSpPr>
        <p:spPr>
          <a:xfrm>
            <a:off x="5181276" y="380705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204FEE60-1630-409E-8A19-A8140D860A8C}"/>
              </a:ext>
            </a:extLst>
          </p:cNvPr>
          <p:cNvSpPr/>
          <p:nvPr/>
        </p:nvSpPr>
        <p:spPr>
          <a:xfrm>
            <a:off x="6829034" y="3249393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F5B81441-0232-4F02-9A17-925204797E69}"/>
              </a:ext>
            </a:extLst>
          </p:cNvPr>
          <p:cNvSpPr/>
          <p:nvPr/>
        </p:nvSpPr>
        <p:spPr>
          <a:xfrm>
            <a:off x="5662848" y="275621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D82289F4-F4F9-4FF8-904E-24E4F381B113}"/>
              </a:ext>
            </a:extLst>
          </p:cNvPr>
          <p:cNvSpPr/>
          <p:nvPr/>
        </p:nvSpPr>
        <p:spPr>
          <a:xfrm>
            <a:off x="6607842" y="2803824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2FB7440-7D97-4F53-B1DD-3C5D3C3C6B26}"/>
              </a:ext>
            </a:extLst>
          </p:cNvPr>
          <p:cNvSpPr/>
          <p:nvPr/>
        </p:nvSpPr>
        <p:spPr>
          <a:xfrm>
            <a:off x="7135453" y="3897072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98A5F28-444C-42C2-9F7C-59E33DAB7A59}"/>
              </a:ext>
            </a:extLst>
          </p:cNvPr>
          <p:cNvSpPr/>
          <p:nvPr/>
        </p:nvSpPr>
        <p:spPr>
          <a:xfrm>
            <a:off x="6158364" y="380705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AF8C174-D19D-42A5-ABEE-649FA382C0CA}"/>
              </a:ext>
            </a:extLst>
          </p:cNvPr>
          <p:cNvSpPr/>
          <p:nvPr/>
        </p:nvSpPr>
        <p:spPr>
          <a:xfrm>
            <a:off x="5805725" y="4754431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9E0C49C3-6F39-4D77-98D8-8E8F80893E9B}"/>
              </a:ext>
            </a:extLst>
          </p:cNvPr>
          <p:cNvSpPr/>
          <p:nvPr/>
        </p:nvSpPr>
        <p:spPr>
          <a:xfrm>
            <a:off x="6398077" y="4739699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F98DA256-66B3-4BC3-A8BC-D83DB4DF6992}"/>
              </a:ext>
            </a:extLst>
          </p:cNvPr>
          <p:cNvSpPr/>
          <p:nvPr/>
        </p:nvSpPr>
        <p:spPr>
          <a:xfrm>
            <a:off x="9008485" y="224181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352794F-5257-479A-8BE8-4AD5A7A0F592}"/>
              </a:ext>
            </a:extLst>
          </p:cNvPr>
          <p:cNvSpPr/>
          <p:nvPr/>
        </p:nvSpPr>
        <p:spPr>
          <a:xfrm>
            <a:off x="9111357" y="368105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0694BB2C-8950-4D05-B495-DFBD1039A3EB}"/>
              </a:ext>
            </a:extLst>
          </p:cNvPr>
          <p:cNvSpPr/>
          <p:nvPr/>
        </p:nvSpPr>
        <p:spPr>
          <a:xfrm>
            <a:off x="8733654" y="275619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2A0BE818-56A0-4810-A446-E63D9AC05E31}"/>
              </a:ext>
            </a:extLst>
          </p:cNvPr>
          <p:cNvSpPr/>
          <p:nvPr/>
        </p:nvSpPr>
        <p:spPr>
          <a:xfrm>
            <a:off x="8838636" y="3230775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56B68706-BDCC-4E94-9439-7663B80696CD}"/>
              </a:ext>
            </a:extLst>
          </p:cNvPr>
          <p:cNvSpPr/>
          <p:nvPr/>
        </p:nvSpPr>
        <p:spPr>
          <a:xfrm>
            <a:off x="8754527" y="3745873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AB90219-DBA8-49C2-BA08-61A9BD2C3A1C}"/>
              </a:ext>
            </a:extLst>
          </p:cNvPr>
          <p:cNvSpPr/>
          <p:nvPr/>
        </p:nvSpPr>
        <p:spPr>
          <a:xfrm>
            <a:off x="9585565" y="2666172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F31D122-CFD6-4AB5-A6BF-BF40CF0357E7}"/>
              </a:ext>
            </a:extLst>
          </p:cNvPr>
          <p:cNvSpPr/>
          <p:nvPr/>
        </p:nvSpPr>
        <p:spPr>
          <a:xfrm>
            <a:off x="9975219" y="3163824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5FACA8E5-F389-4F00-8CB7-61312A15B06F}"/>
              </a:ext>
            </a:extLst>
          </p:cNvPr>
          <p:cNvSpPr/>
          <p:nvPr/>
        </p:nvSpPr>
        <p:spPr>
          <a:xfrm>
            <a:off x="9460086" y="3630576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DC028787-52E3-4FCD-BF09-E37F1FF676F7}"/>
              </a:ext>
            </a:extLst>
          </p:cNvPr>
          <p:cNvSpPr/>
          <p:nvPr/>
        </p:nvSpPr>
        <p:spPr>
          <a:xfrm>
            <a:off x="8758369" y="4725152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7828CDDD-C6A5-4DEC-8F66-5719A0467D32}"/>
              </a:ext>
            </a:extLst>
          </p:cNvPr>
          <p:cNvSpPr/>
          <p:nvPr/>
        </p:nvSpPr>
        <p:spPr>
          <a:xfrm>
            <a:off x="9711110" y="4805559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1D7032C-3EFB-4096-BB5C-DBBFFCD3170C}"/>
              </a:ext>
            </a:extLst>
          </p:cNvPr>
          <p:cNvSpPr/>
          <p:nvPr/>
        </p:nvSpPr>
        <p:spPr>
          <a:xfrm>
            <a:off x="6117117" y="2870775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46503797-61EF-4390-9DA0-DF014C282848}"/>
              </a:ext>
            </a:extLst>
          </p:cNvPr>
          <p:cNvSpPr/>
          <p:nvPr/>
        </p:nvSpPr>
        <p:spPr>
          <a:xfrm>
            <a:off x="9114462" y="2759355"/>
            <a:ext cx="360000" cy="3600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28D316C-7BE7-406D-9491-076F053D78C5}"/>
              </a:ext>
            </a:extLst>
          </p:cNvPr>
          <p:cNvCxnSpPr>
            <a:stCxn id="58" idx="4"/>
            <a:endCxn id="69" idx="0"/>
          </p:cNvCxnSpPr>
          <p:nvPr/>
        </p:nvCxnSpPr>
        <p:spPr>
          <a:xfrm>
            <a:off x="9188485" y="2601816"/>
            <a:ext cx="105977" cy="15753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A2106E90-BD02-4F39-A14E-AAF3AF89395E}"/>
              </a:ext>
            </a:extLst>
          </p:cNvPr>
          <p:cNvCxnSpPr>
            <a:cxnSpLocks/>
            <a:stCxn id="69" idx="6"/>
            <a:endCxn id="63" idx="2"/>
          </p:cNvCxnSpPr>
          <p:nvPr/>
        </p:nvCxnSpPr>
        <p:spPr>
          <a:xfrm flipV="1">
            <a:off x="9474462" y="2846172"/>
            <a:ext cx="111103" cy="9318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93F25178-3C0A-4341-AE10-10409B6788B9}"/>
              </a:ext>
            </a:extLst>
          </p:cNvPr>
          <p:cNvCxnSpPr>
            <a:cxnSpLocks/>
            <a:stCxn id="63" idx="5"/>
            <a:endCxn id="64" idx="1"/>
          </p:cNvCxnSpPr>
          <p:nvPr/>
        </p:nvCxnSpPr>
        <p:spPr>
          <a:xfrm>
            <a:off x="9892844" y="2973451"/>
            <a:ext cx="135096" cy="2430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6F6CD5E-B5E5-4914-8003-31DFAD6ACB44}"/>
              </a:ext>
            </a:extLst>
          </p:cNvPr>
          <p:cNvCxnSpPr>
            <a:cxnSpLocks/>
            <a:stCxn id="64" idx="3"/>
            <a:endCxn id="65" idx="7"/>
          </p:cNvCxnSpPr>
          <p:nvPr/>
        </p:nvCxnSpPr>
        <p:spPr>
          <a:xfrm flipH="1">
            <a:off x="9767365" y="3471103"/>
            <a:ext cx="260575" cy="21219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3F187EC3-64D5-4F9D-9D4C-C9AA87742F3A}"/>
              </a:ext>
            </a:extLst>
          </p:cNvPr>
          <p:cNvCxnSpPr>
            <a:cxnSpLocks/>
            <a:stCxn id="60" idx="6"/>
            <a:endCxn id="69" idx="2"/>
          </p:cNvCxnSpPr>
          <p:nvPr/>
        </p:nvCxnSpPr>
        <p:spPr>
          <a:xfrm>
            <a:off x="9093654" y="2936196"/>
            <a:ext cx="20808" cy="315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>
            <a:extLst>
              <a:ext uri="{FF2B5EF4-FFF2-40B4-BE49-F238E27FC236}">
                <a16:creationId xmlns:a16="http://schemas.microsoft.com/office/drawing/2014/main" id="{52A5A74D-ED61-42DE-91EB-E80B55350508}"/>
              </a:ext>
            </a:extLst>
          </p:cNvPr>
          <p:cNvCxnSpPr>
            <a:cxnSpLocks/>
            <a:stCxn id="60" idx="4"/>
            <a:endCxn id="61" idx="0"/>
          </p:cNvCxnSpPr>
          <p:nvPr/>
        </p:nvCxnSpPr>
        <p:spPr>
          <a:xfrm>
            <a:off x="8913654" y="3116196"/>
            <a:ext cx="104982" cy="11457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A9C79C6D-43A9-4D47-BAA7-425898A82277}"/>
              </a:ext>
            </a:extLst>
          </p:cNvPr>
          <p:cNvCxnSpPr>
            <a:cxnSpLocks/>
            <a:stCxn id="61" idx="4"/>
            <a:endCxn id="62" idx="0"/>
          </p:cNvCxnSpPr>
          <p:nvPr/>
        </p:nvCxnSpPr>
        <p:spPr>
          <a:xfrm flipH="1">
            <a:off x="8934527" y="3590775"/>
            <a:ext cx="84109" cy="1550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C6B5D725-9EE0-40DA-9884-F3DA2579F9DF}"/>
              </a:ext>
            </a:extLst>
          </p:cNvPr>
          <p:cNvCxnSpPr>
            <a:cxnSpLocks/>
            <a:stCxn id="69" idx="4"/>
            <a:endCxn id="59" idx="0"/>
          </p:cNvCxnSpPr>
          <p:nvPr/>
        </p:nvCxnSpPr>
        <p:spPr>
          <a:xfrm flipH="1">
            <a:off x="9291357" y="3119355"/>
            <a:ext cx="3105" cy="56170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>
            <a:extLst>
              <a:ext uri="{FF2B5EF4-FFF2-40B4-BE49-F238E27FC236}">
                <a16:creationId xmlns:a16="http://schemas.microsoft.com/office/drawing/2014/main" id="{35827B7F-E6AF-4E19-9999-0D9189A60742}"/>
              </a:ext>
            </a:extLst>
          </p:cNvPr>
          <p:cNvCxnSpPr>
            <a:cxnSpLocks/>
            <a:stCxn id="59" idx="3"/>
            <a:endCxn id="66" idx="0"/>
          </p:cNvCxnSpPr>
          <p:nvPr/>
        </p:nvCxnSpPr>
        <p:spPr>
          <a:xfrm flipH="1">
            <a:off x="8938369" y="3988335"/>
            <a:ext cx="225709" cy="73681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>
            <a:extLst>
              <a:ext uri="{FF2B5EF4-FFF2-40B4-BE49-F238E27FC236}">
                <a16:creationId xmlns:a16="http://schemas.microsoft.com/office/drawing/2014/main" id="{F4E0B065-FF38-4805-9D58-D491102EE83D}"/>
              </a:ext>
            </a:extLst>
          </p:cNvPr>
          <p:cNvCxnSpPr>
            <a:cxnSpLocks/>
            <a:stCxn id="59" idx="5"/>
            <a:endCxn id="67" idx="0"/>
          </p:cNvCxnSpPr>
          <p:nvPr/>
        </p:nvCxnSpPr>
        <p:spPr>
          <a:xfrm>
            <a:off x="9418636" y="3988335"/>
            <a:ext cx="472474" cy="81722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>
            <a:extLst>
              <a:ext uri="{FF2B5EF4-FFF2-40B4-BE49-F238E27FC236}">
                <a16:creationId xmlns:a16="http://schemas.microsoft.com/office/drawing/2014/main" id="{CCDD7133-790D-43C1-A5E6-2780F9196F6F}"/>
              </a:ext>
            </a:extLst>
          </p:cNvPr>
          <p:cNvCxnSpPr>
            <a:cxnSpLocks/>
            <a:stCxn id="7" idx="4"/>
            <a:endCxn id="68" idx="0"/>
          </p:cNvCxnSpPr>
          <p:nvPr/>
        </p:nvCxnSpPr>
        <p:spPr>
          <a:xfrm flipH="1">
            <a:off x="6297117" y="2787908"/>
            <a:ext cx="50911" cy="8286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>
            <a:extLst>
              <a:ext uri="{FF2B5EF4-FFF2-40B4-BE49-F238E27FC236}">
                <a16:creationId xmlns:a16="http://schemas.microsoft.com/office/drawing/2014/main" id="{2BE33F11-F2EB-4F17-923F-AB024A1DB0D7}"/>
              </a:ext>
            </a:extLst>
          </p:cNvPr>
          <p:cNvCxnSpPr>
            <a:cxnSpLocks/>
            <a:stCxn id="68" idx="6"/>
            <a:endCxn id="53" idx="2"/>
          </p:cNvCxnSpPr>
          <p:nvPr/>
        </p:nvCxnSpPr>
        <p:spPr>
          <a:xfrm flipV="1">
            <a:off x="6477117" y="2983824"/>
            <a:ext cx="130725" cy="6695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627B3097-C761-4821-83F9-9943F536F7C3}"/>
              </a:ext>
            </a:extLst>
          </p:cNvPr>
          <p:cNvCxnSpPr>
            <a:cxnSpLocks/>
            <a:stCxn id="53" idx="4"/>
            <a:endCxn id="51" idx="1"/>
          </p:cNvCxnSpPr>
          <p:nvPr/>
        </p:nvCxnSpPr>
        <p:spPr>
          <a:xfrm>
            <a:off x="6787842" y="3163824"/>
            <a:ext cx="93913" cy="1382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17E09D97-B0D1-4A8A-91C5-CAAE8E6E5744}"/>
              </a:ext>
            </a:extLst>
          </p:cNvPr>
          <p:cNvCxnSpPr>
            <a:cxnSpLocks/>
            <a:stCxn id="51" idx="5"/>
            <a:endCxn id="54" idx="0"/>
          </p:cNvCxnSpPr>
          <p:nvPr/>
        </p:nvCxnSpPr>
        <p:spPr>
          <a:xfrm>
            <a:off x="7136313" y="3556672"/>
            <a:ext cx="179140" cy="340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1C87021D-42F4-4D07-AE54-3F2851C9A987}"/>
              </a:ext>
            </a:extLst>
          </p:cNvPr>
          <p:cNvCxnSpPr>
            <a:cxnSpLocks/>
            <a:stCxn id="68" idx="4"/>
            <a:endCxn id="55" idx="0"/>
          </p:cNvCxnSpPr>
          <p:nvPr/>
        </p:nvCxnSpPr>
        <p:spPr>
          <a:xfrm>
            <a:off x="6297117" y="3230775"/>
            <a:ext cx="41247" cy="57628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>
            <a:extLst>
              <a:ext uri="{FF2B5EF4-FFF2-40B4-BE49-F238E27FC236}">
                <a16:creationId xmlns:a16="http://schemas.microsoft.com/office/drawing/2014/main" id="{E9485CFC-A392-4968-898E-DB295C1B2B15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6465643" y="4114335"/>
            <a:ext cx="112434" cy="62536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>
            <a:extLst>
              <a:ext uri="{FF2B5EF4-FFF2-40B4-BE49-F238E27FC236}">
                <a16:creationId xmlns:a16="http://schemas.microsoft.com/office/drawing/2014/main" id="{CE30E8C1-0E13-4E9B-AC6E-B686C1A08520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5985725" y="4114335"/>
            <a:ext cx="225360" cy="64009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70CE8DCE-8F11-4C1B-92B4-3C42A91AE2FA}"/>
              </a:ext>
            </a:extLst>
          </p:cNvPr>
          <p:cNvCxnSpPr>
            <a:cxnSpLocks/>
            <a:stCxn id="52" idx="3"/>
            <a:endCxn id="49" idx="7"/>
          </p:cNvCxnSpPr>
          <p:nvPr/>
        </p:nvCxnSpPr>
        <p:spPr>
          <a:xfrm flipH="1">
            <a:off x="5683534" y="3063495"/>
            <a:ext cx="32035" cy="28032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9656BE43-BB27-40C2-89EB-3BD10E487F59}"/>
              </a:ext>
            </a:extLst>
          </p:cNvPr>
          <p:cNvCxnSpPr>
            <a:cxnSpLocks/>
            <a:stCxn id="52" idx="6"/>
            <a:endCxn id="68" idx="2"/>
          </p:cNvCxnSpPr>
          <p:nvPr/>
        </p:nvCxnSpPr>
        <p:spPr>
          <a:xfrm>
            <a:off x="6022848" y="2936216"/>
            <a:ext cx="94269" cy="11455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>
            <a:extLst>
              <a:ext uri="{FF2B5EF4-FFF2-40B4-BE49-F238E27FC236}">
                <a16:creationId xmlns:a16="http://schemas.microsoft.com/office/drawing/2014/main" id="{D1EE361D-5EF4-422C-B73B-3E520EF2E95C}"/>
              </a:ext>
            </a:extLst>
          </p:cNvPr>
          <p:cNvCxnSpPr>
            <a:cxnSpLocks/>
            <a:stCxn id="49" idx="4"/>
            <a:endCxn id="50" idx="0"/>
          </p:cNvCxnSpPr>
          <p:nvPr/>
        </p:nvCxnSpPr>
        <p:spPr>
          <a:xfrm flipH="1">
            <a:off x="5361276" y="3651103"/>
            <a:ext cx="194979" cy="15595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90448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3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Объектов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F648286-978B-411B-AD57-68B2D43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22" y="1600199"/>
            <a:ext cx="7530278" cy="4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CA2EE26-2781-4030-98C9-86B4C4CE82A5}"/>
              </a:ext>
            </a:extLst>
          </p:cNvPr>
          <p:cNvSpPr/>
          <p:nvPr/>
        </p:nvSpPr>
        <p:spPr>
          <a:xfrm>
            <a:off x="2172184" y="1563622"/>
            <a:ext cx="529781" cy="456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126F0AB-637C-4DBF-B4EF-BB0DE5584504}"/>
              </a:ext>
            </a:extLst>
          </p:cNvPr>
          <p:cNvSpPr/>
          <p:nvPr/>
        </p:nvSpPr>
        <p:spPr>
          <a:xfrm>
            <a:off x="168793" y="3002930"/>
            <a:ext cx="1997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 лягушку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2E116F-9532-44EB-BB34-66F7C6088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705" y="4062139"/>
            <a:ext cx="609653" cy="5364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44C520-A196-4DED-BCB4-78677047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707" y="3862920"/>
            <a:ext cx="1062424" cy="9349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7A779DD-650D-4317-B299-00D19B2D6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895" y="3632332"/>
            <a:ext cx="1586490" cy="1396109"/>
          </a:xfrm>
          <a:prstGeom prst="rect">
            <a:avLst/>
          </a:prstGeom>
        </p:spPr>
      </p:pic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0.56471 -0.00116 L 0.5638 0.06829 L 2.08333E-7 0.06273 L -0.00169 0.12222 L 0.56562 0.1213 L 0.5638 0.18056 L 0.00794 0.1713 L 0.00885 0.22338 L 0.56471 0.22245 L 0.56562 0.27639 L 0.01328 0.27454 L 0.01237 0.32755 L 0.55677 0.31551 L 0.55768 0.3507 L 0.01159 0.3544 L 0.00885 0.37847 L 0.57187 0.3963 " pathEditMode="relative" rAng="0" ptsTypes="AAAAAAAAAAAAAAAAAA">
                                      <p:cBhvr>
                                        <p:cTn id="10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196752"/>
            <a:ext cx="7920880" cy="82773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Вспомним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119336" y="2276872"/>
            <a:ext cx="10956149" cy="244827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06D146-B60B-4368-AB6D-4CAAB2B1E6ED}"/>
              </a:ext>
            </a:extLst>
          </p:cNvPr>
          <p:cNvSpPr/>
          <p:nvPr/>
        </p:nvSpPr>
        <p:spPr>
          <a:xfrm>
            <a:off x="9206754" y="2780928"/>
            <a:ext cx="2664296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как на Свертки 1х1, а не </a:t>
            </a:r>
            <a:r>
              <a:rPr lang="ru-RU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полносвязные</a:t>
            </a: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Слои</a:t>
            </a: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3927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Сверточный</a:t>
            </a:r>
            <a:r>
              <a:rPr lang="ru-RU" dirty="0">
                <a:solidFill>
                  <a:schemeClr val="bg1"/>
                </a:solidFill>
              </a:rPr>
              <a:t> Подход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9C2C31-16A6-4F20-905F-A5710461A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50" y="1718693"/>
            <a:ext cx="1637294" cy="16372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8AE137-891D-4B6C-8A6F-1E1BD93BE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037" y="1663984"/>
            <a:ext cx="1800200" cy="1800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4F8D13-D6F4-4168-8579-12458F6AB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052" y="1998841"/>
            <a:ext cx="1067007" cy="10670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07BE584-5EFD-4C5F-A1EC-83F14AD51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141" y="2334117"/>
            <a:ext cx="454437" cy="45443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94B7E23-FE52-453C-A3F9-F94DB572F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0544" y="2348313"/>
            <a:ext cx="454437" cy="454437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A2DDAFC-4E55-4056-BE7C-9A9205268631}"/>
              </a:ext>
            </a:extLst>
          </p:cNvPr>
          <p:cNvSpPr/>
          <p:nvPr/>
        </p:nvSpPr>
        <p:spPr>
          <a:xfrm>
            <a:off x="290696" y="3399400"/>
            <a:ext cx="1997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x 10 x 3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1B4C6B3-7585-4631-8568-E22930E5F75C}"/>
              </a:ext>
            </a:extLst>
          </p:cNvPr>
          <p:cNvSpPr/>
          <p:nvPr/>
        </p:nvSpPr>
        <p:spPr>
          <a:xfrm>
            <a:off x="2166477" y="2306507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x 5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1A0FCB3-3345-4822-8106-02E6DCB1EEED}"/>
              </a:ext>
            </a:extLst>
          </p:cNvPr>
          <p:cNvSpPr/>
          <p:nvPr/>
        </p:nvSpPr>
        <p:spPr>
          <a:xfrm>
            <a:off x="3166591" y="3471592"/>
            <a:ext cx="1997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x 6 x 16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6005070-009A-471E-B750-1A974BF9E22F}"/>
              </a:ext>
            </a:extLst>
          </p:cNvPr>
          <p:cNvSpPr/>
          <p:nvPr/>
        </p:nvSpPr>
        <p:spPr>
          <a:xfrm>
            <a:off x="4966532" y="2090825"/>
            <a:ext cx="1580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MaxPool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x 2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8E0951AF-9E44-45F3-BBEC-52B60CD495A0}"/>
              </a:ext>
            </a:extLst>
          </p:cNvPr>
          <p:cNvSpPr/>
          <p:nvPr/>
        </p:nvSpPr>
        <p:spPr>
          <a:xfrm>
            <a:off x="6007947" y="3132853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x 3 x 16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8C08D08-7647-4128-AC4B-169BAA7404E8}"/>
              </a:ext>
            </a:extLst>
          </p:cNvPr>
          <p:cNvSpPr/>
          <p:nvPr/>
        </p:nvSpPr>
        <p:spPr>
          <a:xfrm>
            <a:off x="7798045" y="1797862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x 1 x 144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F99DA91-D338-43D7-8F82-93143D61E12F}"/>
              </a:ext>
            </a:extLst>
          </p:cNvPr>
          <p:cNvSpPr/>
          <p:nvPr/>
        </p:nvSpPr>
        <p:spPr>
          <a:xfrm>
            <a:off x="9408368" y="2842325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x 1 x 144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A1BE1F7-74C9-4BD4-995E-2F3C61699DB6}"/>
              </a:ext>
            </a:extLst>
          </p:cNvPr>
          <p:cNvSpPr/>
          <p:nvPr/>
        </p:nvSpPr>
        <p:spPr>
          <a:xfrm>
            <a:off x="7555804" y="2309146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x 3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F507B13-3304-4397-AB30-C7539B886D3C}"/>
              </a:ext>
            </a:extLst>
          </p:cNvPr>
          <p:cNvSpPr/>
          <p:nvPr/>
        </p:nvSpPr>
        <p:spPr>
          <a:xfrm>
            <a:off x="9085667" y="2301511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x 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891DE74-5A93-447A-A153-3DC05BF264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69" y="4008920"/>
            <a:ext cx="1866408" cy="2020338"/>
          </a:xfrm>
          <a:prstGeom prst="rect">
            <a:avLst/>
          </a:prstGeom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D640048-81A9-4416-A957-A0A8C977F83C}"/>
              </a:ext>
            </a:extLst>
          </p:cNvPr>
          <p:cNvSpPr/>
          <p:nvPr/>
        </p:nvSpPr>
        <p:spPr>
          <a:xfrm>
            <a:off x="234608" y="6139046"/>
            <a:ext cx="1997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 x 12 x 3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17E4A25-78DB-4AE9-924C-B45CA47B4A40}"/>
              </a:ext>
            </a:extLst>
          </p:cNvPr>
          <p:cNvSpPr/>
          <p:nvPr/>
        </p:nvSpPr>
        <p:spPr>
          <a:xfrm>
            <a:off x="2166477" y="4504761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x 5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2EFCBE5-3649-4233-A6B2-8CA568265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6925" y="4167605"/>
            <a:ext cx="1637660" cy="1637660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A0A4B8F-F379-4B46-9D81-212328E86C18}"/>
              </a:ext>
            </a:extLst>
          </p:cNvPr>
          <p:cNvSpPr/>
          <p:nvPr/>
        </p:nvSpPr>
        <p:spPr>
          <a:xfrm>
            <a:off x="3007090" y="5934741"/>
            <a:ext cx="1997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 x 8 x 16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E4C3476-66A5-43EA-AD5F-8DAA16A64F90}"/>
              </a:ext>
            </a:extLst>
          </p:cNvPr>
          <p:cNvSpPr/>
          <p:nvPr/>
        </p:nvSpPr>
        <p:spPr>
          <a:xfrm>
            <a:off x="4727848" y="4570936"/>
            <a:ext cx="1580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MaxPool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x 2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AD1194B-03C8-484B-9080-8C85771A27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4677" y="4374548"/>
            <a:ext cx="1183756" cy="1183756"/>
          </a:xfrm>
          <a:prstGeom prst="rect">
            <a:avLst/>
          </a:prstGeo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C0CB7EFD-9DFA-4595-B475-672C212E76AC}"/>
              </a:ext>
            </a:extLst>
          </p:cNvPr>
          <p:cNvSpPr/>
          <p:nvPr/>
        </p:nvSpPr>
        <p:spPr>
          <a:xfrm>
            <a:off x="6051680" y="5662871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 x 4 x 16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9BFAC42-7A7E-4EF2-B93E-A76E44B8EED5}"/>
              </a:ext>
            </a:extLst>
          </p:cNvPr>
          <p:cNvSpPr/>
          <p:nvPr/>
        </p:nvSpPr>
        <p:spPr>
          <a:xfrm>
            <a:off x="7638433" y="4626074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x 3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B486AFB-796B-49A0-AB1C-F966B0A82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1167" y="4626074"/>
            <a:ext cx="582828" cy="58282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8373C38-23F1-4A14-BC84-85D36F274F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1829" y="4626074"/>
            <a:ext cx="582828" cy="582828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8FD89E7E-4675-4D15-A1E6-798006A8922E}"/>
              </a:ext>
            </a:extLst>
          </p:cNvPr>
          <p:cNvSpPr/>
          <p:nvPr/>
        </p:nvSpPr>
        <p:spPr>
          <a:xfrm>
            <a:off x="7850288" y="3879122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x 2 x 144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FD7807DF-BA71-4C3A-BCA1-DAA7C89735F4}"/>
              </a:ext>
            </a:extLst>
          </p:cNvPr>
          <p:cNvSpPr/>
          <p:nvPr/>
        </p:nvSpPr>
        <p:spPr>
          <a:xfrm>
            <a:off x="9201932" y="4620746"/>
            <a:ext cx="1042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x 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7F4CD8BD-1C7D-484A-8EC1-901FB4AC57F8}"/>
              </a:ext>
            </a:extLst>
          </p:cNvPr>
          <p:cNvSpPr/>
          <p:nvPr/>
        </p:nvSpPr>
        <p:spPr>
          <a:xfrm>
            <a:off x="9198952" y="5263356"/>
            <a:ext cx="1989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x 2 x 144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7ABC48D-4EB2-4944-A214-B0516BDDBD72}"/>
              </a:ext>
            </a:extLst>
          </p:cNvPr>
          <p:cNvSpPr/>
          <p:nvPr/>
        </p:nvSpPr>
        <p:spPr>
          <a:xfrm>
            <a:off x="590931" y="4005657"/>
            <a:ext cx="1531229" cy="17193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EC71B6B-092F-4E51-A191-4847A2A1674A}"/>
              </a:ext>
            </a:extLst>
          </p:cNvPr>
          <p:cNvSpPr/>
          <p:nvPr/>
        </p:nvSpPr>
        <p:spPr>
          <a:xfrm>
            <a:off x="332555" y="4304683"/>
            <a:ext cx="1531229" cy="171936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D324075-F01D-417E-B5E0-AB05FE8C53DD}"/>
              </a:ext>
            </a:extLst>
          </p:cNvPr>
          <p:cNvSpPr/>
          <p:nvPr/>
        </p:nvSpPr>
        <p:spPr>
          <a:xfrm>
            <a:off x="585817" y="4304683"/>
            <a:ext cx="1531229" cy="17193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FC5002A-3850-44E4-889F-7A3EF87FC747}"/>
              </a:ext>
            </a:extLst>
          </p:cNvPr>
          <p:cNvSpPr/>
          <p:nvPr/>
        </p:nvSpPr>
        <p:spPr>
          <a:xfrm>
            <a:off x="10416858" y="4660779"/>
            <a:ext cx="216000" cy="21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D216F6B1-4E85-4B9D-A3F8-E917BD0E78C1}"/>
              </a:ext>
            </a:extLst>
          </p:cNvPr>
          <p:cNvSpPr/>
          <p:nvPr/>
        </p:nvSpPr>
        <p:spPr>
          <a:xfrm>
            <a:off x="10158782" y="4929657"/>
            <a:ext cx="216000" cy="216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D26D578-02CC-46AC-A8E8-B9A25AEE99BF}"/>
              </a:ext>
            </a:extLst>
          </p:cNvPr>
          <p:cNvSpPr/>
          <p:nvPr/>
        </p:nvSpPr>
        <p:spPr>
          <a:xfrm>
            <a:off x="10407246" y="4923569"/>
            <a:ext cx="216000" cy="216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101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7" grpId="0"/>
      <p:bldP spid="38" grpId="0"/>
      <p:bldP spid="41" grpId="0"/>
      <p:bldP spid="42" grpId="0"/>
      <p:bldP spid="44" grpId="0"/>
      <p:bldP spid="45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lysis: Is it the end for the city car? | Autocar">
            <a:extLst>
              <a:ext uri="{FF2B5EF4-FFF2-40B4-BE49-F238E27FC236}">
                <a16:creationId xmlns:a16="http://schemas.microsoft.com/office/drawing/2014/main" id="{63E7FB93-FFE2-4727-956D-653B8AEF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23" y="1707124"/>
            <a:ext cx="7200000" cy="476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Классификация с Локализацией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C848A418-5E5C-4E2A-ACBB-D5CB91B5DCDD}"/>
              </a:ext>
            </a:extLst>
          </p:cNvPr>
          <p:cNvSpPr/>
          <p:nvPr/>
        </p:nvSpPr>
        <p:spPr>
          <a:xfrm>
            <a:off x="2264031" y="1707124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1147B4F-D8F3-4673-A367-7AD467903798}"/>
              </a:ext>
            </a:extLst>
          </p:cNvPr>
          <p:cNvSpPr/>
          <p:nvPr/>
        </p:nvSpPr>
        <p:spPr>
          <a:xfrm>
            <a:off x="5121163" y="1673320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CD5D647-88BF-49A7-93E0-23810B7E4DAC}"/>
              </a:ext>
            </a:extLst>
          </p:cNvPr>
          <p:cNvSpPr/>
          <p:nvPr/>
        </p:nvSpPr>
        <p:spPr>
          <a:xfrm>
            <a:off x="2288423" y="2963751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3468CF2-E7A8-49DA-B031-434880D81D0B}"/>
              </a:ext>
            </a:extLst>
          </p:cNvPr>
          <p:cNvSpPr/>
          <p:nvPr/>
        </p:nvSpPr>
        <p:spPr>
          <a:xfrm>
            <a:off x="5134999" y="2947603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0972EED-C2F2-4DD5-9015-DDD6DA1CDC79}"/>
              </a:ext>
            </a:extLst>
          </p:cNvPr>
          <p:cNvSpPr/>
          <p:nvPr/>
        </p:nvSpPr>
        <p:spPr>
          <a:xfrm>
            <a:off x="3705220" y="1707124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8AD3116-E759-4621-9DA4-7D9998BAEE23}"/>
              </a:ext>
            </a:extLst>
          </p:cNvPr>
          <p:cNvSpPr/>
          <p:nvPr/>
        </p:nvSpPr>
        <p:spPr>
          <a:xfrm>
            <a:off x="2295149" y="4190582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CADA6C1-4F67-4B0A-B11A-9B0CAF7FA0F8}"/>
              </a:ext>
            </a:extLst>
          </p:cNvPr>
          <p:cNvSpPr/>
          <p:nvPr/>
        </p:nvSpPr>
        <p:spPr>
          <a:xfrm>
            <a:off x="3711946" y="4197713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24F97DD-EEB9-4C12-9E8D-06D62B6C5A40}"/>
              </a:ext>
            </a:extLst>
          </p:cNvPr>
          <p:cNvSpPr/>
          <p:nvPr/>
        </p:nvSpPr>
        <p:spPr>
          <a:xfrm>
            <a:off x="5141060" y="4176934"/>
            <a:ext cx="4392488" cy="227089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512F173-342C-4EA6-BADE-A4E8BDEF22A1}"/>
              </a:ext>
            </a:extLst>
          </p:cNvPr>
          <p:cNvSpPr/>
          <p:nvPr/>
        </p:nvSpPr>
        <p:spPr>
          <a:xfrm>
            <a:off x="3711946" y="2985637"/>
            <a:ext cx="4392488" cy="227089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35270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1542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3954" y="1141755"/>
            <a:ext cx="640871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R-CNN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-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Region Based 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Convolutional Neural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1417" r="4975"/>
          <a:stretch/>
        </p:blipFill>
        <p:spPr bwMode="auto">
          <a:xfrm>
            <a:off x="911424" y="3789040"/>
            <a:ext cx="6547046" cy="23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91344" y="1772816"/>
            <a:ext cx="115212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Выборочный поиск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Создаем начальную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подсегментацию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много регионов-кандидатов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 для рекурсивного объединения похожих регионов в более крупные.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Подготовка финальных предложений для регионов-кандидатов</a:t>
            </a:r>
          </a:p>
          <a:p>
            <a:pPr marL="342900" indent="-342900">
              <a:buAutoNum type="arabicPeriod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2000 регионов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0B888E-63E7-4789-812E-0EC14B7F3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16" y="3356992"/>
            <a:ext cx="3579342" cy="3205957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91344" y="6119336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Ross, Jeff Donahue, Trevor Darrell, and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Jitendra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Malik. "Rich feature hierarchies for accurate object detection and semantic segmentation." In 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pp. 580-587. 2014.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3632" y="980728"/>
            <a:ext cx="6408712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R-CNN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– Это плохо?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9376" y="2060848"/>
            <a:ext cx="11521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обучение сети по-прежнему уходит огромное количество времени, так как вам нужно классифицировать 2000 предложений регионов для каждого изображения;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невозможно сделать в реальном времени, так как для каждого тестового изображения требуется около 49 секунд;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 выборочного поиска - это фиксированный алгоритм. Следовательно, на данном этапе обучение не происходит. Это может привести к плохим предложениям для регионов-кандидатов.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87592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Fast(-er) R-CNN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570294"/>
            <a:ext cx="6107088" cy="24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1412776"/>
            <a:ext cx="4110405" cy="414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940DD7-58ED-4E89-8562-B659E45A6A06}"/>
              </a:ext>
            </a:extLst>
          </p:cNvPr>
          <p:cNvSpPr/>
          <p:nvPr/>
        </p:nvSpPr>
        <p:spPr>
          <a:xfrm>
            <a:off x="2207568" y="4030963"/>
            <a:ext cx="1841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-apple-system"/>
              </a:rPr>
              <a:t>Fast R-CNN</a:t>
            </a:r>
            <a:endParaRPr lang="ru-RU" sz="2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EFFD8F-9EAE-44BD-8DF8-E8967EDC5F10}"/>
              </a:ext>
            </a:extLst>
          </p:cNvPr>
          <p:cNvSpPr/>
          <p:nvPr/>
        </p:nvSpPr>
        <p:spPr>
          <a:xfrm>
            <a:off x="8544272" y="5661248"/>
            <a:ext cx="2146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-apple-system"/>
              </a:rPr>
              <a:t>Faster R-CNN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4F5942-78FA-4FA8-A2C7-C90F58DE1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552" y="4509120"/>
            <a:ext cx="3167168" cy="1560057"/>
          </a:xfrm>
          <a:prstGeom prst="rect">
            <a:avLst/>
          </a:prstGeom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7062" y="6237312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Ross. "Fast r-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cnn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." In Proceedings of the IEEE international conference on computer vision, pp. 1440-1448. 2015.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023992" y="6105966"/>
            <a:ext cx="5663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Ren, S., He, K.,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R. and Sun, J., 2015. Faster r-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cnn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: Towards real-time object detection with region proposal networks. Advances in neural information processing systems, 28, pp.91-99.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3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88404" y="923534"/>
            <a:ext cx="6408712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SPP-NET</a:t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Spatial Pyramid Pooling Layer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9536" y="6021288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Purkait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Pulak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Cheng Zhao, and Christopher Zach. "SPP-Net: Deep absolute pose regression with synthetic views." 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preprint arXiv:1712.03452 (2017).</a:t>
            </a:r>
            <a:endParaRPr lang="ru-RU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48880"/>
            <a:ext cx="9973841" cy="31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предыдущем выпуске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484784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9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2624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— You Only Look Once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90" b="65142" l="1429" r="27000">
                        <a14:foregroundMark x1="23714" y1="34205" x2="17857" y2="36601"/>
                        <a14:foregroundMark x1="18429" y1="7190" x2="18429" y2="7190"/>
                      </a14:backgroundRemoval>
                    </a14:imgEffect>
                  </a14:imgLayer>
                </a14:imgProps>
              </a:ext>
            </a:extLst>
          </a:blip>
          <a:srcRect l="1019" t="26330" r="72962" b="30277"/>
          <a:stretch/>
        </p:blipFill>
        <p:spPr>
          <a:xfrm>
            <a:off x="310248" y="1774235"/>
            <a:ext cx="3816424" cy="41736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55AFDE-0DA7-4BBC-97AD-BAF006453D0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1864" y="1772816"/>
            <a:ext cx="3522692" cy="352269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9F5396-5945-4F18-BA7A-007B8AA92D3A}"/>
              </a:ext>
            </a:extLst>
          </p:cNvPr>
          <p:cNvSpPr/>
          <p:nvPr/>
        </p:nvSpPr>
        <p:spPr>
          <a:xfrm>
            <a:off x="6059390" y="2996952"/>
            <a:ext cx="1116730" cy="1126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69681A-7956-4FCB-AC61-C3659F4921C6}"/>
              </a:ext>
            </a:extLst>
          </p:cNvPr>
          <p:cNvSpPr/>
          <p:nvPr/>
        </p:nvSpPr>
        <p:spPr>
          <a:xfrm>
            <a:off x="6240016" y="2060848"/>
            <a:ext cx="648072" cy="28803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AF00CC5-EADA-4212-A6C6-AA6BE666B232}"/>
              </a:ext>
            </a:extLst>
          </p:cNvPr>
          <p:cNvSpPr/>
          <p:nvPr/>
        </p:nvSpPr>
        <p:spPr>
          <a:xfrm>
            <a:off x="6528052" y="3512904"/>
            <a:ext cx="72000" cy="72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93E60CB-0E75-46CE-865F-EF377304DAC9}"/>
              </a:ext>
            </a:extLst>
          </p:cNvPr>
          <p:cNvSpPr/>
          <p:nvPr/>
        </p:nvSpPr>
        <p:spPr>
          <a:xfrm>
            <a:off x="6637754" y="3825048"/>
            <a:ext cx="72000" cy="72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75D5A88-277A-4FAE-BDD2-621C9C2AD51A}"/>
              </a:ext>
            </a:extLst>
          </p:cNvPr>
          <p:cNvSpPr/>
          <p:nvPr/>
        </p:nvSpPr>
        <p:spPr>
          <a:xfrm>
            <a:off x="5159896" y="2637784"/>
            <a:ext cx="3024336" cy="244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9331F9F-C8E1-4968-82BB-26B00491D512}"/>
              </a:ext>
            </a:extLst>
          </p:cNvPr>
          <p:cNvSpPr/>
          <p:nvPr/>
        </p:nvSpPr>
        <p:spPr>
          <a:xfrm>
            <a:off x="5159896" y="2374409"/>
            <a:ext cx="1050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(0,0)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B80D0B2-EA83-4E63-B70D-7C2D1562B3D0}"/>
              </a:ext>
            </a:extLst>
          </p:cNvPr>
          <p:cNvSpPr/>
          <p:nvPr/>
        </p:nvSpPr>
        <p:spPr>
          <a:xfrm>
            <a:off x="7183120" y="4114072"/>
            <a:ext cx="1008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(1,1)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E157F06-A31D-4A38-B0C5-1A647A3A5D1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29692" y="3548904"/>
            <a:ext cx="498360" cy="6848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E928172-60CE-4358-AD4C-B818067430A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564052" y="3053842"/>
            <a:ext cx="0" cy="459062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65019CD2-2BFA-416A-B17C-0EE3EF6701CD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065692" y="3861048"/>
            <a:ext cx="572062" cy="6948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845B005F-DC74-4118-92D6-A39BC96E11BD}"/>
              </a:ext>
            </a:extLst>
          </p:cNvPr>
          <p:cNvCxnSpPr>
            <a:cxnSpLocks/>
          </p:cNvCxnSpPr>
          <p:nvPr/>
        </p:nvCxnSpPr>
        <p:spPr>
          <a:xfrm>
            <a:off x="6672064" y="2974951"/>
            <a:ext cx="0" cy="850097"/>
          </a:xfrm>
          <a:prstGeom prst="line">
            <a:avLst/>
          </a:prstGeom>
          <a:ln w="190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5369164" y="5287151"/>
                <a:ext cx="1415480" cy="1591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400" i="1" dirty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164" y="5287151"/>
                <a:ext cx="1415480" cy="15917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31CACFB-648F-4381-A922-9DB9C45B6F36}"/>
                  </a:ext>
                </a:extLst>
              </p:cNvPr>
              <p:cNvSpPr/>
              <p:nvPr/>
            </p:nvSpPr>
            <p:spPr>
              <a:xfrm>
                <a:off x="6763760" y="5261601"/>
                <a:ext cx="1415480" cy="1591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400" i="1" dirty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31CACFB-648F-4381-A922-9DB9C45B6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60" y="5261601"/>
                <a:ext cx="1415480" cy="15917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904312" y="1916832"/>
                <a:ext cx="2808312" cy="3052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𝑆𝑜𝑓𝑡𝑀𝑎𝑥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endParaRPr lang="en-US" sz="2400" b="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20 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Классов  </m:t>
                    </m:r>
                    <m:d>
                      <m:dPr>
                        <m:begChr m:val="⟨"/>
                        <m:endChr m:val="⟩"/>
                        <m:ctrlP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.8</m:t>
                              </m:r>
                            </m:e>
                          </m:mr>
                          <m:m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.2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0.3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0.9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ru-RU" sz="2400" b="0" dirty="0">
                    <a:solidFill>
                      <a:schemeClr val="bg1"/>
                    </a:solidFill>
                  </a:rPr>
                  <a:t> </a:t>
                </a:r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1916832"/>
                <a:ext cx="2808312" cy="30529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263352" y="6093296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Joseph, Santosh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Divvala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Ross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and Ali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. "You only look once: Unified, real-time object detection." In 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pp. 779-788. 2016.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9" grpId="0" animBg="1"/>
      <p:bldP spid="11" grpId="0" animBg="1"/>
      <p:bldP spid="17" grpId="0" animBg="1"/>
      <p:bldP spid="18" grpId="0" animBg="1"/>
      <p:bldP spid="19" grpId="0"/>
      <p:bldP spid="21" grpId="0"/>
      <p:bldP spid="35" grpId="0"/>
      <p:bldP spid="36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Архитектура Модели</a:t>
            </a:r>
            <a:endParaRPr lang="en-US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9376" y="5157192"/>
            <a:ext cx="5112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24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207568" y="6093296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Joseph, Santosh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Divvala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Ross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and Ali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. "You only look once: Unified, real-time object detection." In 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pp. 779-788. 2016.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204864"/>
            <a:ext cx="6245522" cy="27297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2060848"/>
            <a:ext cx="4612921" cy="3096344"/>
          </a:xfrm>
          <a:prstGeom prst="rect">
            <a:avLst/>
          </a:prstGeom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888088" y="5229200"/>
            <a:ext cx="5112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Функционал Потерь</a:t>
            </a:r>
          </a:p>
        </p:txBody>
      </p:sp>
    </p:spTree>
    <p:extLst>
      <p:ext uri="{BB962C8B-B14F-4D97-AF65-F5344CB8AC3E}">
        <p14:creationId xmlns:p14="http://schemas.microsoft.com/office/powerpoint/2010/main" val="23108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А что на выходе модели?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36712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11824" y="5589240"/>
            <a:ext cx="4751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 × S × (B × 5 +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D9A11F-2EA5-4E95-AC1D-9A0A8D8968C4}"/>
              </a:ext>
            </a:extLst>
          </p:cNvPr>
          <p:cNvSpPr/>
          <p:nvPr/>
        </p:nvSpPr>
        <p:spPr>
          <a:xfrm>
            <a:off x="5375920" y="6093296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 × 7 × 30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844824"/>
            <a:ext cx="2333417" cy="232875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439815" y="4509120"/>
            <a:ext cx="1152128" cy="4320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6095999" y="4509120"/>
            <a:ext cx="1224136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5591943" y="4509120"/>
            <a:ext cx="504056" cy="4320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824192" y="4509120"/>
            <a:ext cx="2506588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7320135" y="4509120"/>
            <a:ext cx="504056" cy="4320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59896" y="2708920"/>
            <a:ext cx="500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endParaRPr lang="ru-RU" sz="36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6672064" y="1268760"/>
            <a:ext cx="500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4295799" y="4941168"/>
                <a:ext cx="1512168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799" y="4941168"/>
                <a:ext cx="1512168" cy="49084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6023991" y="4941168"/>
                <a:ext cx="1512168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1" y="4941168"/>
                <a:ext cx="1512168" cy="49084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5159895" y="4941168"/>
                <a:ext cx="15121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С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𝐵</m:t>
                          </m:r>
                          <m:r>
                            <a:rPr lang="ru-RU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5" y="4941168"/>
                <a:ext cx="1512168" cy="461665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7104112" y="4941168"/>
                <a:ext cx="11521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ru-RU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С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𝐵</m:t>
                          </m:r>
                          <m:r>
                            <a:rPr lang="ru-RU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941168"/>
                <a:ext cx="1152128" cy="461665"/>
              </a:xfrm>
              <a:prstGeom prst="rect">
                <a:avLst/>
              </a:prstGeom>
              <a:blipFill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/>
              <p:nvPr/>
            </p:nvSpPr>
            <p:spPr>
              <a:xfrm>
                <a:off x="8112223" y="4941168"/>
                <a:ext cx="15121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1 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2 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−1 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E8673B7-0BAD-4F28-B9CA-3D1E9BB57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3" y="4941168"/>
                <a:ext cx="1512168" cy="461665"/>
              </a:xfrm>
              <a:prstGeom prst="rect">
                <a:avLst/>
              </a:prstGeom>
              <a:blipFill>
                <a:blip r:embed="rId17"/>
                <a:stretch>
                  <a:fillRect l="-1210" r="-41935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344" y="1628800"/>
            <a:ext cx="4392488" cy="43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13" grpId="0"/>
      <p:bldP spid="16" grpId="0" animBg="1"/>
      <p:bldP spid="26" grpId="0" animBg="1"/>
      <p:bldP spid="27" grpId="0" animBg="1"/>
      <p:bldP spid="28" grpId="0" animBg="1"/>
      <p:bldP spid="29" grpId="0" animBg="1"/>
      <p:bldP spid="19" grpId="0"/>
      <p:bldP spid="31" grpId="0"/>
      <p:bldP spid="32" grpId="0"/>
      <p:bldP spid="34" grpId="0"/>
      <p:bldP spid="35" grpId="0"/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36712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8" name="Picture 8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571" y1="3681" x2="33571" y2="95092"/>
                        <a14:foregroundMark x1="96905" y1="7975" x2="67619" y2="92025"/>
                        <a14:foregroundMark x1="68571" y1="10429" x2="74524" y2="70552"/>
                        <a14:foregroundMark x1="68810" y1="5521" x2="84762" y2="7975"/>
                        <a14:foregroundMark x1="94286" y1="44172" x2="85952" y2="88344"/>
                        <a14:foregroundMark x1="1905" y1="14724" x2="4048" y2="74233"/>
                        <a14:foregroundMark x1="29762" y1="31902" x2="15714" y2="93865"/>
                        <a14:foregroundMark x1="10952" y1="6748" x2="28571" y2="6135"/>
                        <a14:foregroundMark x1="14762" y1="97546" x2="22619" y2="97546"/>
                        <a14:foregroundMark x1="36190" y1="57055" x2="32143" y2="89571"/>
                        <a14:foregroundMark x1="96667" y1="29448" x2="99524" y2="39877"/>
                        <a14:foregroundMark x1="93333" y1="57055" x2="99524" y2="72393"/>
                        <a14:backgroundMark x1="48095" y1="39877" x2="48095" y2="39877"/>
                        <a14:backgroundMark x1="56667" y1="12270" x2="45238" y2="80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221088"/>
            <a:ext cx="556625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07768" y="1628800"/>
                <a:ext cx="3636573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𝐼𝑂𝑈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𝐼𝑛𝑡𝑒𝑟𝑠𝑒𝑐𝑡𝑖𝑜𝑛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Union</m:t>
                          </m:r>
                        </m:den>
                      </m:f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628800"/>
                <a:ext cx="3636573" cy="921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6456040" y="2708920"/>
            <a:ext cx="136815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176120" y="3068960"/>
            <a:ext cx="129614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727848" y="3140968"/>
            <a:ext cx="64807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176120" y="3068960"/>
            <a:ext cx="648072" cy="432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2780928"/>
            <a:ext cx="2042337" cy="1176630"/>
          </a:xfrm>
          <a:prstGeom prst="rect">
            <a:avLst/>
          </a:prstGeom>
        </p:spPr>
      </p:pic>
      <p:sp>
        <p:nvSpPr>
          <p:cNvPr id="22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06845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  <p:bldP spid="18" grpId="0" animBg="1"/>
      <p:bldP spid="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Как выбрать нужную рамку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7" b="93900" l="1429" r="96000">
                        <a14:foregroundMark x1="10571" y1="37037" x2="16571" y2="51634"/>
                        <a14:foregroundMark x1="50571" y1="15468" x2="43857" y2="32244"/>
                        <a14:foregroundMark x1="84000" y1="35294" x2="86714" y2="56645"/>
                        <a14:foregroundMark x1="38143" y1="5882" x2="51143" y2="6536"/>
                        <a14:foregroundMark x1="21429" y1="34423" x2="21429" y2="34423"/>
                        <a14:foregroundMark x1="92429" y1="30937" x2="87143" y2="44009"/>
                        <a14:backgroundMark x1="8857" y1="10893" x2="21429" y2="13072"/>
                        <a14:backgroundMark x1="12571" y1="83878" x2="26857" y2="86492"/>
                        <a14:backgroundMark x1="67143" y1="83007" x2="85714" y2="85839"/>
                        <a14:backgroundMark x1="72857" y1="15468" x2="86571" y2="14379"/>
                      </a14:backgroundRemoval>
                    </a14:imgEffect>
                  </a14:imgLayer>
                </a14:imgProps>
              </a:ext>
            </a:extLst>
          </a:blip>
          <a:srcRect l="33589" t="2396" r="3310" b="5109"/>
          <a:stretch/>
        </p:blipFill>
        <p:spPr>
          <a:xfrm>
            <a:off x="7032104" y="1772816"/>
            <a:ext cx="4881364" cy="46919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11424" y="1772816"/>
            <a:ext cx="4879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Non-maximal suppression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3352" y="5805264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Joseph, Santosh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Divvala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Ross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and Ali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. "You only look once: Unified, real-time object detection." In </a:t>
            </a:r>
            <a:r>
              <a:rPr lang="en-US" sz="12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, pp. 779-788. 2016.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91344" y="2492896"/>
                <a:ext cx="6624736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 каждого класса (автомобили, пешеходы и т.д.) Выполните: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Отказаться от всех рамок с уверенностью </a:t>
                </a:r>
                <a:br>
                  <a:rPr lang="ru-RU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&lt;</m:t>
                    </m:r>
                    <m:sSub>
                      <m:sSubPr>
                        <m:ctrlP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ru-RU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𝐶</m:t>
                        </m:r>
                      </m:e>
                      <m:sub>
                        <m:r>
                          <a:rPr lang="ru-RU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𝑡h𝑟𝑒𝑠h𝑜𝑙𝑑</m:t>
                        </m:r>
                      </m:sub>
                    </m:sSub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(например, </a:t>
                </a:r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</m:t>
                    </m:r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&lt;0.5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Отсортируйте прогнозы по уверенности C.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Выберите поле с наибольшим C и выведите его как активный прогноз.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Отбросьте любую рамку у которой  </a:t>
                </a:r>
                <a:endPara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ru-RU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𝐼𝑂𝑈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 рамку на предыдущем шаге </a:t>
                </a:r>
                <a14:m>
                  <m:oMath xmlns:m="http://schemas.openxmlformats.org/officeDocument/2006/math"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&gt; </m:t>
                    </m:r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𝐼𝑂</m:t>
                    </m:r>
                    <m:sSub>
                      <m:sSubPr>
                        <m:ctrlP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𝑈</m:t>
                        </m:r>
                      </m:e>
                      <m:sub>
                        <m:r>
                          <a:rPr lang="ru-RU" i="1" dirty="0" err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𝑡h𝑟𝑒𝑠h𝑜𝑙𝑑</m:t>
                        </m:r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</a:p>
              <a:p>
                <a:pPr lvl="1"/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5. Начните снова с шага (3), пока не будут проверены все оставшиеся прогнозы.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492896"/>
                <a:ext cx="6624736" cy="3139321"/>
              </a:xfrm>
              <a:prstGeom prst="rect">
                <a:avLst/>
              </a:prstGeom>
              <a:blipFill>
                <a:blip r:embed="rId8"/>
                <a:stretch>
                  <a:fillRect l="-736" t="-1165" b="-21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6744072" y="3717032"/>
            <a:ext cx="3358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Рамки и Уверенность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7608168" y="6093296"/>
            <a:ext cx="1284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Классы</a:t>
            </a:r>
          </a:p>
        </p:txBody>
      </p:sp>
    </p:spTree>
    <p:extLst>
      <p:ext uri="{BB962C8B-B14F-4D97-AF65-F5344CB8AC3E}">
        <p14:creationId xmlns:p14="http://schemas.microsoft.com/office/powerpoint/2010/main" val="24780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Плюсы и Минусы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7846" y="1984864"/>
            <a:ext cx="106807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Поскольку каждая ячейка сетки предсказывает только две рамки и может иметь только один класс, это ограничивает количество близлежащих объектов, которые может предсказать YOLO, особенно для небольших объектов, которые появляются в группах, таких как стаи птиц.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 может обнаружить только 49 объектов.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+mj-lt"/>
              <a:buAutoNum type="arabicParenR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Относительно высокая ошибка локализации.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239964-41E5-4F03-930F-B356D733DA9E}"/>
              </a:ext>
            </a:extLst>
          </p:cNvPr>
          <p:cNvSpPr/>
          <p:nvPr/>
        </p:nvSpPr>
        <p:spPr>
          <a:xfrm>
            <a:off x="983432" y="5733256"/>
            <a:ext cx="768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4) 45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кадров в секунду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—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лучше чем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real-time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6110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v2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можно улучшить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988840"/>
            <a:ext cx="4680520" cy="33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for po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988840"/>
            <a:ext cx="479590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9375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05273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v2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Dimension Clusters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290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060848"/>
            <a:ext cx="4508245" cy="34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for po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916832"/>
            <a:ext cx="6232853" cy="33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415480" y="60932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"YOLO9000: better, faster, stronger."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7263-7271. 2017.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0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05273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v2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Direct location prediction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298" name="Picture 10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0625" r="31936" b="11401"/>
          <a:stretch/>
        </p:blipFill>
        <p:spPr bwMode="auto">
          <a:xfrm>
            <a:off x="1343472" y="2492896"/>
            <a:ext cx="3321085" cy="291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Image for post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1844824"/>
            <a:ext cx="5544616" cy="419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1415480" y="60932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"YOLO9000: better, faster, stronger."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7263-7271. 2017.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75792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24153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v2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DarkNet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75" y="2103769"/>
            <a:ext cx="4732966" cy="265046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821E8A6-6034-42BC-BAAF-B96D97C88FAC}"/>
              </a:ext>
            </a:extLst>
          </p:cNvPr>
          <p:cNvSpPr/>
          <p:nvPr/>
        </p:nvSpPr>
        <p:spPr>
          <a:xfrm>
            <a:off x="918477" y="4956084"/>
            <a:ext cx="5974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 × S  × (AB*{1 + 4 +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7C522BF-0642-4D71-B0DC-28F346546F87}"/>
              </a:ext>
            </a:extLst>
          </p:cNvPr>
          <p:cNvSpPr/>
          <p:nvPr/>
        </p:nvSpPr>
        <p:spPr>
          <a:xfrm>
            <a:off x="673839" y="5500802"/>
            <a:ext cx="2555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 x 13 x 125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87488" y="60932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"YOLO9000: better, faster, stronger."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7263-7271. 2017.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208" y="1052736"/>
            <a:ext cx="3738031" cy="4877570"/>
          </a:xfrm>
          <a:prstGeom prst="rect">
            <a:avLst/>
          </a:prstGeom>
        </p:spPr>
      </p:pic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07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 v2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много «небольших» изменений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362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 r="2189"/>
          <a:stretch/>
        </p:blipFill>
        <p:spPr bwMode="auto">
          <a:xfrm>
            <a:off x="45735" y="2120407"/>
            <a:ext cx="7344816" cy="3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for po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67" y="2074755"/>
            <a:ext cx="4611698" cy="324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487488" y="60932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"YOLO9000: better, faster, stronger."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7263-7271. 2017.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8046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YOLO9000: Better, Faster, Stronger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338" name="Picture 2" descr="Image for po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700808"/>
            <a:ext cx="5688632" cy="119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528" y="3645024"/>
            <a:ext cx="4094570" cy="2401919"/>
          </a:xfrm>
          <a:prstGeom prst="rect">
            <a:avLst/>
          </a:prstGeom>
        </p:spPr>
      </p:pic>
      <p:pic>
        <p:nvPicPr>
          <p:cNvPr id="4" name="Daft_Punk_-_Harder_Better_Faster_Stronger_(Album_Version).ogg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906.469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3432" y="1988840"/>
            <a:ext cx="609600" cy="609600"/>
          </a:xfrm>
          <a:prstGeom prst="rect">
            <a:avLst/>
          </a:prstGeom>
        </p:spPr>
      </p:pic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271464" y="6093296"/>
            <a:ext cx="9577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"YOLO9000: better, faster, stronger."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7263-7271. 2017.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080" y="3068960"/>
            <a:ext cx="3425545" cy="29591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360" y="1628800"/>
            <a:ext cx="4008909" cy="18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135560" y="90872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 v3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No alt text provided for this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No alt text provided for this imag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392" name="Picture 8" descr="Image for po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284984"/>
            <a:ext cx="4423146" cy="27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8" y="1340768"/>
            <a:ext cx="3362744" cy="523168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8" y="1484784"/>
            <a:ext cx="2298943" cy="229310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2639616" y="2564904"/>
            <a:ext cx="1296144" cy="4320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52 x 52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935760" y="2564904"/>
            <a:ext cx="1296144" cy="4320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 x 26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231904" y="2564904"/>
            <a:ext cx="12961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 x 13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71464" y="60932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Redmon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Joseph, and Ali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Farhadi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"Yolov3: An incremental improvement." 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preprint arXiv:1804.02767 (2018).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633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135560" y="98072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Shot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MultiBox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Detector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AutoShape 2" descr="No alt text provided for this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No alt text provided for this imag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1424" y="5922062"/>
            <a:ext cx="10513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Liu, Wei,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Cheng-Yang Fu, and Alexander C. Berg. “SSD: Single shot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multibox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detector." In European conference on computer vision, pp. 21-37. Springer, Cham,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916832"/>
            <a:ext cx="6728555" cy="36724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36" y="2564904"/>
            <a:ext cx="4527857" cy="2527176"/>
          </a:xfrm>
          <a:prstGeom prst="rect">
            <a:avLst/>
          </a:prstGeom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192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1543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CenterNet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482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628800"/>
            <a:ext cx="8856984" cy="23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for pos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11953"/>
          <a:stretch/>
        </p:blipFill>
        <p:spPr bwMode="auto">
          <a:xfrm>
            <a:off x="3791744" y="4005064"/>
            <a:ext cx="418177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343472" y="5934670"/>
            <a:ext cx="8520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Kaiwen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Song Bai,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Lingxi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Honggang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Qi, Qingming Huang, and Qi Tian. "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Centernet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Keypoint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triplets for object detection." In Proceedings of the IEEE/CVF International Conference on Computer Vision, pp. 6569-6578. 2019.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9732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Hub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702F9E-08E4-449A-A322-F57A1611A1AA}"/>
              </a:ext>
            </a:extLst>
          </p:cNvPr>
          <p:cNvSpPr/>
          <p:nvPr/>
        </p:nvSpPr>
        <p:spPr>
          <a:xfrm>
            <a:off x="887732" y="2687071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tensorflow_hub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hub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FEC49F-F08A-42BF-B6B6-FBD243AA1252}"/>
              </a:ext>
            </a:extLst>
          </p:cNvPr>
          <p:cNvSpPr/>
          <p:nvPr/>
        </p:nvSpPr>
        <p:spPr>
          <a:xfrm>
            <a:off x="2865593" y="5938967"/>
            <a:ext cx="6028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https://www.tensorflow.org/hub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87BD136-699F-4C9B-928C-9F1BCD9FB20D}"/>
              </a:ext>
            </a:extLst>
          </p:cNvPr>
          <p:cNvSpPr/>
          <p:nvPr/>
        </p:nvSpPr>
        <p:spPr>
          <a:xfrm>
            <a:off x="1775520" y="1772816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репозиторий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обученных моделей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нейронок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BDE7A8-015F-46FA-90F0-48855A9962F9}"/>
              </a:ext>
            </a:extLst>
          </p:cNvPr>
          <p:cNvSpPr/>
          <p:nvPr/>
        </p:nvSpPr>
        <p:spPr>
          <a:xfrm>
            <a:off x="884919" y="3337511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hub_model = hub.load</a:t>
            </a:r>
            <a:r>
              <a:rPr lang="da-DK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da-DK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model_handle</a:t>
            </a:r>
            <a:r>
              <a:rPr lang="da-DK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da-DK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A0216F-4088-462B-9237-F69D323DA187}"/>
              </a:ext>
            </a:extLst>
          </p:cNvPr>
          <p:cNvSpPr/>
          <p:nvPr/>
        </p:nvSpPr>
        <p:spPr>
          <a:xfrm>
            <a:off x="884919" y="4174634"/>
            <a:ext cx="576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results = hub_model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50455A-66B8-4163-8C70-FA98ADC7DD9F}"/>
              </a:ext>
            </a:extLst>
          </p:cNvPr>
          <p:cNvSpPr/>
          <p:nvPr/>
        </p:nvSpPr>
        <p:spPr>
          <a:xfrm>
            <a:off x="401419" y="4929422"/>
            <a:ext cx="11665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result =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key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value.numpy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key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value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results.items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()}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43661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6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Hub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726A5F-3F5E-4268-8A2F-9F42D9BC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700808"/>
            <a:ext cx="4370776" cy="4293096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76F5483-3554-4388-984A-BF9E4DACC099}"/>
              </a:ext>
            </a:extLst>
          </p:cNvPr>
          <p:cNvSpPr/>
          <p:nvPr/>
        </p:nvSpPr>
        <p:spPr>
          <a:xfrm>
            <a:off x="551384" y="5949280"/>
            <a:ext cx="3765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R-CNN ResNet50 V1 1024x1024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EBC5311-B60B-4ADD-99C1-4A199B2A8F58}"/>
              </a:ext>
            </a:extLst>
          </p:cNvPr>
          <p:cNvSpPr/>
          <p:nvPr/>
        </p:nvSpPr>
        <p:spPr>
          <a:xfrm>
            <a:off x="6023992" y="5373216"/>
            <a:ext cx="457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CenterNet</a:t>
            </a:r>
            <a:r>
              <a:rPr lang="en-US" dirty="0">
                <a:solidFill>
                  <a:schemeClr val="bg1"/>
                </a:solidFill>
              </a:rPr>
              <a:t> HourGlass104 </a:t>
            </a:r>
            <a:r>
              <a:rPr lang="en-US" dirty="0" err="1">
                <a:solidFill>
                  <a:schemeClr val="bg1"/>
                </a:solidFill>
              </a:rPr>
              <a:t>Keypoints</a:t>
            </a:r>
            <a:r>
              <a:rPr lang="en-US" dirty="0">
                <a:solidFill>
                  <a:schemeClr val="bg1"/>
                </a:solidFill>
              </a:rPr>
              <a:t> 1024x1024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153DB-23E1-479E-A906-3DA6AFC626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2572" y="1734124"/>
            <a:ext cx="5967555" cy="33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Архитектуры для Классификации Изображений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 descr="Image for p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717032"/>
            <a:ext cx="6983062" cy="156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78416" y="2302369"/>
            <a:ext cx="1083472" cy="751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194" t="34963" r="3932" b="30992"/>
          <a:stretch/>
        </p:blipFill>
        <p:spPr>
          <a:xfrm>
            <a:off x="695400" y="1988840"/>
            <a:ext cx="9837102" cy="217322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6696" t="37244" r="7036" b="30557"/>
          <a:stretch/>
        </p:blipFill>
        <p:spPr>
          <a:xfrm>
            <a:off x="2855640" y="1556792"/>
            <a:ext cx="6984776" cy="1560825"/>
          </a:xfrm>
          <a:prstGeom prst="rect">
            <a:avLst/>
          </a:prstGeom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Hub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29C6A4-92C0-420F-ABFD-13BA8D3D391A}"/>
              </a:ext>
            </a:extLst>
          </p:cNvPr>
          <p:cNvSpPr/>
          <p:nvPr/>
        </p:nvSpPr>
        <p:spPr>
          <a:xfrm>
            <a:off x="3698947" y="4995648"/>
            <a:ext cx="4572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CenterNet</a:t>
            </a:r>
            <a:r>
              <a:rPr lang="en-US" dirty="0">
                <a:solidFill>
                  <a:schemeClr val="bg1"/>
                </a:solidFill>
              </a:rPr>
              <a:t> HourGlass104 </a:t>
            </a:r>
            <a:r>
              <a:rPr lang="en-US" dirty="0" err="1">
                <a:solidFill>
                  <a:schemeClr val="bg1"/>
                </a:solidFill>
              </a:rPr>
              <a:t>Keypoints</a:t>
            </a:r>
            <a:r>
              <a:rPr lang="en-US" dirty="0">
                <a:solidFill>
                  <a:schemeClr val="bg1"/>
                </a:solidFill>
              </a:rPr>
              <a:t> 1024x1024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645FA4-B5CA-4225-BDF7-26DC91CF7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26"/>
          <a:stretch/>
        </p:blipFill>
        <p:spPr>
          <a:xfrm>
            <a:off x="330199" y="1611272"/>
            <a:ext cx="1131041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Регионы Кандидаты и Признаки от Сверток;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Сетка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Рамки,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Non-maximal suppression;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YOLOv2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Много «небольших» изменений которые приводят к успеху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 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YOLO9000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WordTree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YOLOv3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-и- добавляем разные масштабы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разные масштабы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больше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фиксированные рамки</a:t>
            </a:r>
          </a:p>
          <a:p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по триплетам (центр и два угла)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1038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09498536-1201-4540-B2F7-A0E7934B809B}"/>
              </a:ext>
            </a:extLst>
          </p:cNvPr>
          <p:cNvSpPr txBox="1">
            <a:spLocks/>
          </p:cNvSpPr>
          <p:nvPr/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D50FA3-7693-4AD1-9E83-82DEDF06D4CE}" type="slidenum">
              <a:rPr lang="ru-RU" sz="2400" spc="-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22ACB8-CEB9-4E78-A6DB-CEFBDF8D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BEA6BA7-7516-4A47-A89A-5E05991C8CA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11246722-D21D-43DC-8D68-A32A9633D4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713588"/>
            <a:ext cx="8028892" cy="45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0A425BF-B640-4B3E-A54C-86022FAC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Компьютерное Зрение для Машин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0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09498536-1201-4540-B2F7-A0E7934B809B}"/>
              </a:ext>
            </a:extLst>
          </p:cNvPr>
          <p:cNvSpPr txBox="1">
            <a:spLocks/>
          </p:cNvSpPr>
          <p:nvPr/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D50FA3-7693-4AD1-9E83-82DEDF06D4CE}" type="slidenum">
              <a:rPr lang="ru-RU" sz="2400" spc="-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22ACB8-CEB9-4E78-A6DB-CEFBDF8D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BEA6BA7-7516-4A47-A89A-5E05991C8CA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0A425BF-B640-4B3E-A54C-86022FAC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COCO - ImageNet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для Детекции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C782A-AB6B-4A89-BDB2-B8D75C007763}"/>
              </a:ext>
            </a:extLst>
          </p:cNvPr>
          <p:cNvSpPr txBox="1"/>
          <p:nvPr/>
        </p:nvSpPr>
        <p:spPr>
          <a:xfrm>
            <a:off x="7510007" y="6244292"/>
            <a:ext cx="3725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https://cocodataset.org/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CA3419-C66F-49BA-A3C6-98C78D8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81" y="1682518"/>
            <a:ext cx="5488552" cy="427994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9A8043-5AE2-47BE-82F8-C25AED4B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536" y="1647769"/>
            <a:ext cx="5217583" cy="4279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76C74D-C90C-4DCA-B563-4064E7C3734E}"/>
              </a:ext>
            </a:extLst>
          </p:cNvPr>
          <p:cNvSpPr txBox="1"/>
          <p:nvPr/>
        </p:nvSpPr>
        <p:spPr>
          <a:xfrm>
            <a:off x="641416" y="6163670"/>
            <a:ext cx="6763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Lin, Tsung-Yi, et al. "Microsoft coco: Common objects in context." European conference on computer vision. Springer, Cham, 2014.</a:t>
            </a:r>
          </a:p>
        </p:txBody>
      </p:sp>
    </p:spTree>
    <p:extLst>
      <p:ext uri="{BB962C8B-B14F-4D97-AF65-F5344CB8AC3E}">
        <p14:creationId xmlns:p14="http://schemas.microsoft.com/office/powerpoint/2010/main" val="82155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191344" y="1772816"/>
            <a:ext cx="123566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с локализацией</a:t>
            </a: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R-CNN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YOLO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SSD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CenterNet</a:t>
            </a:r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633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lysis: Is it the end for the city car? | Autocar">
            <a:extLst>
              <a:ext uri="{FF2B5EF4-FFF2-40B4-BE49-F238E27FC236}">
                <a16:creationId xmlns:a16="http://schemas.microsoft.com/office/drawing/2014/main" id="{63E7FB93-FFE2-4727-956D-653B8AEF1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51969"/>
            <a:ext cx="7128792" cy="472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Классификация с Локализацией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DF2D1CE-CDB9-4736-9B26-430DD884C57E}"/>
              </a:ext>
            </a:extLst>
          </p:cNvPr>
          <p:cNvSpPr/>
          <p:nvPr/>
        </p:nvSpPr>
        <p:spPr>
          <a:xfrm>
            <a:off x="1487488" y="3284984"/>
            <a:ext cx="4392488" cy="237626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B427595-2111-4CC8-BE11-F1F1DAF6A2A9}"/>
              </a:ext>
            </a:extLst>
          </p:cNvPr>
          <p:cNvSpPr/>
          <p:nvPr/>
        </p:nvSpPr>
        <p:spPr>
          <a:xfrm>
            <a:off x="7644152" y="1629871"/>
            <a:ext cx="43924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 Интереса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Пешеход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Велосипед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Фон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B67049C-2D0A-4324-8FDC-12FDBBE031B1}"/>
              </a:ext>
            </a:extLst>
          </p:cNvPr>
          <p:cNvSpPr/>
          <p:nvPr/>
        </p:nvSpPr>
        <p:spPr>
          <a:xfrm>
            <a:off x="0" y="1172743"/>
            <a:ext cx="1050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(0,0)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A1C8E0-B1DD-4CBB-8A8A-B938906225BA}"/>
              </a:ext>
            </a:extLst>
          </p:cNvPr>
          <p:cNvSpPr/>
          <p:nvPr/>
        </p:nvSpPr>
        <p:spPr>
          <a:xfrm>
            <a:off x="7536161" y="6096020"/>
            <a:ext cx="1008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(1,1)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ECC3E3-CC0C-40CC-826C-9FBBD1E45676}"/>
                  </a:ext>
                </a:extLst>
              </p:cNvPr>
              <p:cNvSpPr/>
              <p:nvPr/>
            </p:nvSpPr>
            <p:spPr>
              <a:xfrm>
                <a:off x="9109640" y="3493907"/>
                <a:ext cx="1415480" cy="2946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ECC3E3-CC0C-40CC-826C-9FBBD1E45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40" y="3493907"/>
                <a:ext cx="1415480" cy="2946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F3BEB1-FD96-48A9-96EB-B4268D3EF387}"/>
                  </a:ext>
                </a:extLst>
              </p:cNvPr>
              <p:cNvSpPr/>
              <p:nvPr/>
            </p:nvSpPr>
            <p:spPr>
              <a:xfrm>
                <a:off x="7584164" y="4426488"/>
                <a:ext cx="1415480" cy="1069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F3BEB1-FD96-48A9-96EB-B4268D3EF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164" y="4426488"/>
                <a:ext cx="1415480" cy="1069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4CAA3E4A-43BE-494D-AA14-6381AF7A3623}"/>
              </a:ext>
            </a:extLst>
          </p:cNvPr>
          <p:cNvSpPr/>
          <p:nvPr/>
        </p:nvSpPr>
        <p:spPr>
          <a:xfrm>
            <a:off x="3503732" y="429311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3545B02-9634-4673-B599-668C5D46D5A7}"/>
                  </a:ext>
                </a:extLst>
              </p:cNvPr>
              <p:cNvSpPr/>
              <p:nvPr/>
            </p:nvSpPr>
            <p:spPr>
              <a:xfrm>
                <a:off x="4006756" y="4512827"/>
                <a:ext cx="1296144" cy="49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</a:t>
                </a:r>
                <a:r>
                  <a:rPr lang="en-US" sz="2400" dirty="0">
                    <a:solidFill>
                      <a:srgbClr val="0070C0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3545B02-9634-4673-B599-668C5D46D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756" y="4512827"/>
                <a:ext cx="1296144" cy="490840"/>
              </a:xfrm>
              <a:prstGeom prst="rect">
                <a:avLst/>
              </a:prstGeom>
              <a:blipFill>
                <a:blip r:embed="rId7"/>
                <a:stretch>
                  <a:fillRect l="-7042" t="-12346" r="-4695" b="-18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851A5B8-70CD-4648-AFBA-40129EF8A452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1487488" y="4473116"/>
            <a:ext cx="4392488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5B15743-D4DE-4797-8CF2-C843E06568A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3683732" y="3284984"/>
            <a:ext cx="0" cy="2376264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22CBD1A-3272-410A-AB63-4D9612785FF5}"/>
                  </a:ext>
                </a:extLst>
              </p:cNvPr>
              <p:cNvSpPr/>
              <p:nvPr/>
            </p:nvSpPr>
            <p:spPr>
              <a:xfrm>
                <a:off x="2783632" y="3493907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22CBD1A-3272-410A-AB63-4D9612785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3493907"/>
                <a:ext cx="1296144" cy="461665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0697984-8701-4D42-9497-D697F3858FFD}"/>
                  </a:ext>
                </a:extLst>
              </p:cNvPr>
              <p:cNvSpPr/>
              <p:nvPr/>
            </p:nvSpPr>
            <p:spPr>
              <a:xfrm>
                <a:off x="1937538" y="3983511"/>
                <a:ext cx="12961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0697984-8701-4D42-9497-D697F3858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538" y="3983511"/>
                <a:ext cx="12961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6966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 animBg="1"/>
      <p:bldP spid="18" grpId="0"/>
      <p:bldP spid="21" grpId="0"/>
      <p:bldP spid="22" grpId="0"/>
      <p:bldP spid="23" grpId="0"/>
      <p:bldP spid="24" grpId="0"/>
      <p:bldP spid="4" grpId="0" animBg="1"/>
      <p:bldP spid="25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202533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Функция Потерь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ECC3E3-CC0C-40CC-826C-9FBBD1E45676}"/>
                  </a:ext>
                </a:extLst>
              </p:cNvPr>
              <p:cNvSpPr/>
              <p:nvPr/>
            </p:nvSpPr>
            <p:spPr>
              <a:xfrm>
                <a:off x="2844485" y="1554328"/>
                <a:ext cx="1415480" cy="2946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CECC3E3-CC0C-40CC-826C-9FBBD1E45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485" y="1554328"/>
                <a:ext cx="1415480" cy="2946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C2B1756-4245-4CEF-8C8E-CB082B3F1DB7}"/>
                  </a:ext>
                </a:extLst>
              </p:cNvPr>
              <p:cNvSpPr/>
              <p:nvPr/>
            </p:nvSpPr>
            <p:spPr>
              <a:xfrm>
                <a:off x="4583832" y="3725481"/>
                <a:ext cx="4023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𝐶𝐶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Categorical Cross-Entropy</a:t>
                </a: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C2B1756-4245-4CEF-8C8E-CB082B3F1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725481"/>
                <a:ext cx="4023602" cy="461665"/>
              </a:xfrm>
              <a:prstGeom prst="rect">
                <a:avLst/>
              </a:prstGeom>
              <a:blipFill>
                <a:blip r:embed="rId5"/>
                <a:stretch>
                  <a:fillRect l="-455" t="-10526" r="-1212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D6D17E-8DA7-4810-ABFC-7540B95161E9}"/>
                  </a:ext>
                </a:extLst>
              </p:cNvPr>
              <p:cNvSpPr txBox="1"/>
              <p:nvPr/>
            </p:nvSpPr>
            <p:spPr>
              <a:xfrm>
                <a:off x="4669669" y="2580040"/>
                <a:ext cx="30616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Mean Square Error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D6D17E-8DA7-4810-ABFC-7540B9516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669" y="2580040"/>
                <a:ext cx="3061607" cy="369332"/>
              </a:xfrm>
              <a:prstGeom prst="rect">
                <a:avLst/>
              </a:prstGeom>
              <a:blipFill>
                <a:blip r:embed="rId6"/>
                <a:stretch>
                  <a:fillRect l="-3386" t="-24590" r="-4781" b="-491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1308295-0831-463A-B42F-EE26F6F99B09}"/>
                  </a:ext>
                </a:extLst>
              </p:cNvPr>
              <p:cNvSpPr/>
              <p:nvPr/>
            </p:nvSpPr>
            <p:spPr>
              <a:xfrm>
                <a:off x="4583832" y="1700271"/>
                <a:ext cx="3994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𝐵𝐶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Binary Cross-Entropy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1308295-0831-463A-B42F-EE26F6F99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700271"/>
                <a:ext cx="3994170" cy="523220"/>
              </a:xfrm>
              <a:prstGeom prst="rect">
                <a:avLst/>
              </a:prstGeom>
              <a:blipFill>
                <a:blip r:embed="rId7"/>
                <a:stretch>
                  <a:fillRect t="-11628" r="-167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авая фигурная скобка 4">
            <a:extLst>
              <a:ext uri="{FF2B5EF4-FFF2-40B4-BE49-F238E27FC236}">
                <a16:creationId xmlns:a16="http://schemas.microsoft.com/office/drawing/2014/main" id="{EB482887-3585-4B0E-A713-96FCF9D3C02D}"/>
              </a:ext>
            </a:extLst>
          </p:cNvPr>
          <p:cNvSpPr/>
          <p:nvPr/>
        </p:nvSpPr>
        <p:spPr>
          <a:xfrm>
            <a:off x="4167184" y="1607807"/>
            <a:ext cx="312712" cy="432048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авая фигурная скобка 31">
            <a:extLst>
              <a:ext uri="{FF2B5EF4-FFF2-40B4-BE49-F238E27FC236}">
                <a16:creationId xmlns:a16="http://schemas.microsoft.com/office/drawing/2014/main" id="{7B5177A1-7568-4296-9A22-F2611F37BA08}"/>
              </a:ext>
            </a:extLst>
          </p:cNvPr>
          <p:cNvSpPr/>
          <p:nvPr/>
        </p:nvSpPr>
        <p:spPr>
          <a:xfrm>
            <a:off x="4131180" y="2061611"/>
            <a:ext cx="348716" cy="1365855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авая фигурная скобка 32">
            <a:extLst>
              <a:ext uri="{FF2B5EF4-FFF2-40B4-BE49-F238E27FC236}">
                <a16:creationId xmlns:a16="http://schemas.microsoft.com/office/drawing/2014/main" id="{350BC19E-2F61-41A9-B5F4-E3D0839687BC}"/>
              </a:ext>
            </a:extLst>
          </p:cNvPr>
          <p:cNvSpPr/>
          <p:nvPr/>
        </p:nvSpPr>
        <p:spPr>
          <a:xfrm>
            <a:off x="4131180" y="3521454"/>
            <a:ext cx="312712" cy="869720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27D092B-728A-461A-9822-6D8D8B638921}"/>
                  </a:ext>
                </a:extLst>
              </p:cNvPr>
              <p:cNvSpPr/>
              <p:nvPr/>
            </p:nvSpPr>
            <p:spPr>
              <a:xfrm>
                <a:off x="-150694" y="4655416"/>
                <a:ext cx="12493388" cy="552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ru-RU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𝐶𝐶𝐸</m:t>
                      </m:r>
                      <m:r>
                        <a:rPr lang="ru-RU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927D092B-728A-461A-9822-6D8D8B638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0694" y="4655416"/>
                <a:ext cx="12493388" cy="5527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6AEE6B-1757-4942-BFD5-526E139D6942}"/>
                  </a:ext>
                </a:extLst>
              </p:cNvPr>
              <p:cNvSpPr/>
              <p:nvPr/>
            </p:nvSpPr>
            <p:spPr>
              <a:xfrm>
                <a:off x="4704" y="5413893"/>
                <a:ext cx="4488349" cy="525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</m:t>
                      </m:r>
                      <m:sSub>
                        <m:sSub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фон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6AEE6B-1757-4942-BFD5-526E139D6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" y="5413893"/>
                <a:ext cx="4488349" cy="525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Поиска Объектов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016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30" grpId="0"/>
      <p:bldP spid="31" grpId="0"/>
      <p:bldP spid="5" grpId="0" animBg="1"/>
      <p:bldP spid="32" grpId="0" animBg="1"/>
      <p:bldP spid="33" grpId="0" animBg="1"/>
      <p:bldP spid="34" grpId="0"/>
      <p:bldP spid="3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13291</TotalTime>
  <Words>1957</Words>
  <Application>Microsoft Office PowerPoint</Application>
  <PresentationFormat>Широкоэкранный</PresentationFormat>
  <Paragraphs>409</Paragraphs>
  <Slides>42</Slides>
  <Notes>39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-apple-system</vt:lpstr>
      <vt:lpstr>Arial</vt:lpstr>
      <vt:lpstr>Calibri</vt:lpstr>
      <vt:lpstr>Cambria Math</vt:lpstr>
      <vt:lpstr>Courier New</vt:lpstr>
      <vt:lpstr>Times New Roman</vt:lpstr>
      <vt:lpstr>Verdana</vt:lpstr>
      <vt:lpstr>Тема Office</vt:lpstr>
      <vt:lpstr>Презентация PowerPoint</vt:lpstr>
      <vt:lpstr>В предыдущем выпуске</vt:lpstr>
      <vt:lpstr>Содержание</vt:lpstr>
      <vt:lpstr>Архитектуры для Классификации Изображений</vt:lpstr>
      <vt:lpstr>Компьютерное Зрение для Машин</vt:lpstr>
      <vt:lpstr>COCO - ImageNet для Детекции</vt:lpstr>
      <vt:lpstr>Содержание</vt:lpstr>
      <vt:lpstr>Классификация с Локализацией</vt:lpstr>
      <vt:lpstr>Функция Потерь</vt:lpstr>
      <vt:lpstr>Поиск Особых Точек</vt:lpstr>
      <vt:lpstr>Поиск Объектов</vt:lpstr>
      <vt:lpstr>Вспомним AlexNet</vt:lpstr>
      <vt:lpstr>Сверточный Подход </vt:lpstr>
      <vt:lpstr>Классификация с Локализацией</vt:lpstr>
      <vt:lpstr>Содержание</vt:lpstr>
      <vt:lpstr> R-CNN - Region Based  Convolutional Neural Networks</vt:lpstr>
      <vt:lpstr> R-CNN – Это плохо?</vt:lpstr>
      <vt:lpstr>Fast(-er) R-CNN</vt:lpstr>
      <vt:lpstr>SPP-NET  Spatial Pyramid Pooling Layer</vt:lpstr>
      <vt:lpstr>Содержание</vt:lpstr>
      <vt:lpstr>YOLO — You Only Look Once</vt:lpstr>
      <vt:lpstr>YOLO: Архитектура Модели</vt:lpstr>
      <vt:lpstr>YOLO: А что на выходе модели?</vt:lpstr>
      <vt:lpstr>YOLO</vt:lpstr>
      <vt:lpstr>YOLO: Как выбрать нужную рамку</vt:lpstr>
      <vt:lpstr>YOLO: Плюсы и Минусы</vt:lpstr>
      <vt:lpstr>YOLO v2: что можно улучшить</vt:lpstr>
      <vt:lpstr>YOLO v2: Dimension Clusters</vt:lpstr>
      <vt:lpstr>YOLO v2: Direct location prediction</vt:lpstr>
      <vt:lpstr>YOLO v2: DarkNet</vt:lpstr>
      <vt:lpstr>YOLO v2: много «небольших» изменений</vt:lpstr>
      <vt:lpstr>YOLO9000: Better, Faster, Stronger</vt:lpstr>
      <vt:lpstr>YOLO v3</vt:lpstr>
      <vt:lpstr>Содержание</vt:lpstr>
      <vt:lpstr>SSD  Single Shot MultiBox Detector</vt:lpstr>
      <vt:lpstr>Содержание</vt:lpstr>
      <vt:lpstr>CenterNet </vt:lpstr>
      <vt:lpstr>Tensorflow Hub</vt:lpstr>
      <vt:lpstr>Tensorflow Hub</vt:lpstr>
      <vt:lpstr>Tensorflow Hub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468</cp:revision>
  <dcterms:created xsi:type="dcterms:W3CDTF">2019-05-20T04:53:11Z</dcterms:created>
  <dcterms:modified xsi:type="dcterms:W3CDTF">2022-10-28T13:19:39Z</dcterms:modified>
</cp:coreProperties>
</file>